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2" r:id="rId2"/>
    <p:sldId id="305" r:id="rId3"/>
    <p:sldId id="287" r:id="rId4"/>
    <p:sldId id="294" r:id="rId5"/>
    <p:sldId id="293" r:id="rId6"/>
    <p:sldId id="304" r:id="rId7"/>
    <p:sldId id="292" r:id="rId8"/>
    <p:sldId id="290" r:id="rId9"/>
    <p:sldId id="289" r:id="rId10"/>
    <p:sldId id="288" r:id="rId11"/>
    <p:sldId id="297" r:id="rId12"/>
    <p:sldId id="300" r:id="rId13"/>
    <p:sldId id="302" r:id="rId14"/>
    <p:sldId id="301" r:id="rId15"/>
    <p:sldId id="283" r:id="rId16"/>
    <p:sldId id="285" r:id="rId17"/>
    <p:sldId id="284" r:id="rId18"/>
    <p:sldId id="30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2286000"/>
            <a:ext cx="5791200" cy="1524000"/>
          </a:xfrm>
        </p:spPr>
        <p:txBody>
          <a:bodyPr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3810000"/>
            <a:ext cx="5791200" cy="1676400"/>
          </a:xfrm>
        </p:spPr>
        <p:txBody>
          <a:bodyPr/>
          <a:lstStyle>
            <a:lvl1pPr marL="0" indent="0" algn="ctr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61C75-CD5D-4A9C-A699-65BF1FE6BBA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088872"/>
      </p:ext>
    </p:extLst>
  </p:cSld>
  <p:clrMapOvr>
    <a:masterClrMapping/>
  </p:clrMapOvr>
  <p:transition spd="med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CA0D6-E86C-4985-B748-9AB2101EE2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6453447"/>
      </p:ext>
    </p:extLst>
  </p:cSld>
  <p:clrMapOvr>
    <a:masterClrMapping/>
  </p:clrMapOvr>
  <p:transition spd="med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89317-B38A-4904-AE93-8A4DC59D439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956723"/>
      </p:ext>
    </p:extLst>
  </p:cSld>
  <p:clrMapOvr>
    <a:masterClrMapping/>
  </p:clrMapOvr>
  <p:transition spd="med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52718-4B6E-4427-8DD9-05C1D22BD5E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2339155"/>
      </p:ext>
    </p:extLst>
  </p:cSld>
  <p:clrMapOvr>
    <a:masterClrMapping/>
  </p:clrMapOvr>
  <p:transition spd="med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4B29B-92C1-4375-8484-C7CBD82488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6086726"/>
      </p:ext>
    </p:extLst>
  </p:cSld>
  <p:clrMapOvr>
    <a:masterClrMapping/>
  </p:clrMapOvr>
  <p:transition spd="med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4CABA-A52D-4B99-A9FE-5A73505BB0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9513415"/>
      </p:ext>
    </p:extLst>
  </p:cSld>
  <p:clrMapOvr>
    <a:masterClrMapping/>
  </p:clrMapOvr>
  <p:transition spd="med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581DE-AFB4-47CF-91FB-D41B6A72FE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952084"/>
      </p:ext>
    </p:extLst>
  </p:cSld>
  <p:clrMapOvr>
    <a:masterClrMapping/>
  </p:clrMapOvr>
  <p:transition spd="med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50028-45B8-4688-8AB9-60A8D8CE53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1513850"/>
      </p:ext>
    </p:extLst>
  </p:cSld>
  <p:clrMapOvr>
    <a:masterClrMapping/>
  </p:clrMapOvr>
  <p:transition spd="med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E0C39-4CA0-4340-BE85-702CA359537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544584"/>
      </p:ext>
    </p:extLst>
  </p:cSld>
  <p:clrMapOvr>
    <a:masterClrMapping/>
  </p:clrMapOvr>
  <p:transition spd="med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17112-0A93-4ABD-B70F-758DF8F5889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7901626"/>
      </p:ext>
    </p:extLst>
  </p:cSld>
  <p:clrMapOvr>
    <a:masterClrMapping/>
  </p:clrMapOvr>
  <p:transition spd="med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3A57F-035C-42FE-B8E5-5118C3124DA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3470587"/>
      </p:ext>
    </p:extLst>
  </p:cSld>
  <p:clrMapOvr>
    <a:masterClrMapping/>
  </p:clrMapOvr>
  <p:transition spd="med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0E4D19-1FB3-4F5E-9972-174C18A9463B}" type="slidenum">
              <a:rPr lang="ru-RU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691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plu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E1E1E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E1E1E1"/>
          </a:solidFill>
          <a:latin typeface="Bookman Old Style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E1E1E1"/>
          </a:solidFill>
          <a:latin typeface="Bookman Old Style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E1E1E1"/>
          </a:solidFill>
          <a:latin typeface="Bookman Old Style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rgbClr val="E1E1E1"/>
          </a:solidFill>
          <a:latin typeface="Bookman Old Style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E1E1E1"/>
          </a:solidFill>
          <a:latin typeface="Bookman Old Style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E1E1E1"/>
          </a:solidFill>
          <a:latin typeface="Bookman Old Style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E1E1E1"/>
          </a:solidFill>
          <a:latin typeface="Bookman Old Style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E1E1E1"/>
          </a:solidFill>
          <a:latin typeface="Bookman Old Styl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 i="1">
          <a:solidFill>
            <a:srgbClr val="E1E1E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 i="1">
          <a:solidFill>
            <a:srgbClr val="E1E1E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 i="1">
          <a:solidFill>
            <a:srgbClr val="E1E1E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 i="1">
          <a:solidFill>
            <a:srgbClr val="E1E1E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 i="1">
          <a:solidFill>
            <a:srgbClr val="E1E1E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rgbClr val="E1E1E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rgbClr val="E1E1E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rgbClr val="E1E1E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rgbClr val="E1E1E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ays.pravoslavie.ru/Images/ii1974&amp;191.htm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useum.ru/imgB.asp?24237" TargetMode="External"/><Relationship Id="rId13" Type="http://schemas.openxmlformats.org/officeDocument/2006/relationships/hyperlink" Target="http://talantov.info/files/IMG_2198_tn.jpg" TargetMode="External"/><Relationship Id="rId3" Type="http://schemas.openxmlformats.org/officeDocument/2006/relationships/hyperlink" Target="http://www.bogomater.ru/index.php?option=com_content&amp;view=article&amp;id=54:sergiy-radonezhsky&amp;catid=17:2010-03-11-14-38-24&amp;Itemid=6" TargetMode="External"/><Relationship Id="rId7" Type="http://schemas.openxmlformats.org/officeDocument/2006/relationships/hyperlink" Target="http://s46.radikal.ru/i114/0905/16/5109a29f9b7ft.jpg" TargetMode="External"/><Relationship Id="rId12" Type="http://schemas.openxmlformats.org/officeDocument/2006/relationships/hyperlink" Target="http://hram-dimitria.ru/sait/Icon/5.jpg" TargetMode="External"/><Relationship Id="rId2" Type="http://schemas.openxmlformats.org/officeDocument/2006/relationships/hyperlink" Target="http://top50.nameofrussia.ru/person.html?id=9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kbez.sumy.ua/uploads/images/1000409502.jpg" TargetMode="External"/><Relationship Id="rId11" Type="http://schemas.openxmlformats.org/officeDocument/2006/relationships/hyperlink" Target="http://www.artcyclopedia.ru/img/big/005280023.jpg" TargetMode="External"/><Relationship Id="rId5" Type="http://schemas.openxmlformats.org/officeDocument/2006/relationships/hyperlink" Target="http://www.lomonosov.org/paste/fouresses6344274272058.jpg" TargetMode="External"/><Relationship Id="rId10" Type="http://schemas.openxmlformats.org/officeDocument/2006/relationships/hyperlink" Target="http://www.museum.ru/imgB.asp?24236" TargetMode="External"/><Relationship Id="rId4" Type="http://schemas.openxmlformats.org/officeDocument/2006/relationships/hyperlink" Target="http://hotkovo.net.ru/logo_cat/4.gif" TargetMode="External"/><Relationship Id="rId9" Type="http://schemas.openxmlformats.org/officeDocument/2006/relationships/hyperlink" Target="http://dic.academic.ru/pictures/wiki/files/50/260px-St_Sergius_the_Builder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httphotkovo"/>
          <p:cNvPicPr>
            <a:picLocks noChangeAspect="1" noChangeArrowheads="1"/>
          </p:cNvPicPr>
          <p:nvPr/>
        </p:nvPicPr>
        <p:blipFill>
          <a:blip r:embed="rId2" cstate="screen">
            <a:lum contrast="18000"/>
          </a:blip>
          <a:srcRect/>
          <a:stretch>
            <a:fillRect/>
          </a:stretch>
        </p:blipFill>
        <p:spPr bwMode="auto">
          <a:xfrm>
            <a:off x="467542" y="260648"/>
            <a:ext cx="7128793" cy="754954"/>
          </a:xfrm>
          <a:prstGeom prst="rect">
            <a:avLst/>
          </a:prstGeom>
          <a:noFill/>
        </p:spPr>
      </p:pic>
      <p:pic>
        <p:nvPicPr>
          <p:cNvPr id="11" name="Picture 8" descr="fouresses6344274272058"/>
          <p:cNvPicPr>
            <a:picLocks noChangeAspect="1" noChangeArrowheads="1"/>
          </p:cNvPicPr>
          <p:nvPr/>
        </p:nvPicPr>
        <p:blipFill>
          <a:blip r:embed="rId3" cstate="screen">
            <a:lum contrast="6000"/>
          </a:blip>
          <a:srcRect/>
          <a:stretch>
            <a:fillRect/>
          </a:stretch>
        </p:blipFill>
        <p:spPr bwMode="auto">
          <a:xfrm>
            <a:off x="467542" y="1001632"/>
            <a:ext cx="7128793" cy="4227567"/>
          </a:xfrm>
          <a:prstGeom prst="rect">
            <a:avLst/>
          </a:prstGeom>
          <a:noFill/>
          <a:ln w="9525">
            <a:solidFill>
              <a:sysClr val="window" lastClr="FFFFFF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547664" y="5445224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rPr>
              <a:t>Автор презентации: </a:t>
            </a:r>
            <a:r>
              <a:rPr kumimoji="0" lang="ru-RU" alt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rPr>
              <a:t>Стрижикозина</a:t>
            </a:r>
            <a:r>
              <a:rPr kumimoji="0" lang="ru-RU" alt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rPr>
              <a:t> Елена Ивановна, воспитатель старшей группы МБДОУ «</a:t>
            </a:r>
            <a:r>
              <a:rPr kumimoji="0" lang="ru-RU" alt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rPr>
              <a:t>Наголенский</a:t>
            </a:r>
            <a:r>
              <a:rPr kumimoji="0" lang="ru-RU" alt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rPr>
              <a:t> детский</a:t>
            </a:r>
            <a:r>
              <a:rPr kumimoji="0" lang="ru-RU" altLang="ru-RU" sz="16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rPr>
              <a:t> сад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0" i="0" u="none" strike="noStrike" kern="0" cap="none" spc="0" normalizeH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rPr>
              <a:t>Ровеньского</a:t>
            </a:r>
            <a:r>
              <a:rPr kumimoji="0" lang="ru-RU" altLang="ru-RU" sz="16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</a:rPr>
              <a:t> района Белгородской области»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4625164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592231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07730726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031308_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43608" y="692696"/>
            <a:ext cx="6984776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4617B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885613603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Рисунок2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95537" y="260648"/>
            <a:ext cx="7056783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4617B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041916480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.Радонежский-худ.Василий Нестеренко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42845" y="404664"/>
            <a:ext cx="4752528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4617B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166267174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t00002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43608" y="908720"/>
            <a:ext cx="7253516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4617B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091675582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hqxmqmaxr r agpaqqz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139952" y="1772816"/>
            <a:ext cx="4632071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4617B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Ростовский чудотворцы и Сергий Радонежский">
            <a:hlinkClick r:id="rId3"/>
          </p:cNvPr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5536" y="260648"/>
            <a:ext cx="3600400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4617B">
                <a:lumMod val="75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869379532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80728"/>
            <a:ext cx="309634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10 Сергий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302895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2357263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еподобный Сергий Радонежский"/>
          <p:cNvPicPr>
            <a:picLocks noChangeAspect="1" noChangeArrowheads="1"/>
          </p:cNvPicPr>
          <p:nvPr/>
        </p:nvPicPr>
        <p:blipFill>
          <a:blip r:embed="rId2" cstate="screen">
            <a:lum bright="24000" contras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3487737" cy="61926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042316"/>
            <a:ext cx="3486150" cy="4392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4009728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0" i="0" dirty="0">
                <a:solidFill>
                  <a:schemeClr val="accent3"/>
                </a:solidFill>
                <a:latin typeface="Arial"/>
                <a:cs typeface="Arial"/>
              </a:rPr>
              <a:t>Источники информации</a:t>
            </a:r>
            <a:r>
              <a:rPr lang="ru-RU" altLang="ru-RU" b="0" i="0" dirty="0">
                <a:solidFill>
                  <a:srgbClr val="000000"/>
                </a:solidFill>
                <a:latin typeface="Arial"/>
                <a:cs typeface="Arial"/>
              </a:rPr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484784"/>
            <a:ext cx="7772400" cy="4611216"/>
          </a:xfrm>
        </p:spPr>
        <p:txBody>
          <a:bodyPr/>
          <a:lstStyle/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top50.nameofrussia.ru/person.html?id=99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http://www.bogomater.ru/index.php?option=com_content&amp;view=article&amp;id=54:sergiy-radonezhsky&amp;catid=17:2010-03-11-14-38-24&amp;Itemid=6</a:t>
            </a:r>
            <a:endParaRPr lang="ru-RU" altLang="ru-RU" sz="1800" b="0" i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http://hotkovo.net.ru/logo_cat/4.gif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заголовок презентации</a:t>
            </a: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http://www.lomonosov.org/paste/fouresses6344274272058.jpg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заставка 1 слайда</a:t>
            </a: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http://likbez.sumy.ua/uploads/images/1000409502.jpg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словарь Даля</a:t>
            </a: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://s46.radikal.ru/i114/0905/16/5109a29f9b7ft.jpg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Видение отроку </a:t>
            </a:r>
            <a:r>
              <a:rPr lang="ru-RU" altLang="ru-RU" sz="1800" b="0" i="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Варфаламею</a:t>
            </a:r>
            <a:endParaRPr lang="ru-RU" altLang="ru-RU" sz="1800" b="0" i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http://www.museum.ru/imgB.asp?24237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Юность Сергия</a:t>
            </a: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://dic.academic.ru/pictures/wiki/files/50/260px-St_Sergius_the_Builder.jpg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Сергий-строитель</a:t>
            </a: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http://www.museum.ru/imgB.asp?24236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Труды Сергия</a:t>
            </a: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http://www.artcyclopedia.ru/img/big/005280023.jpg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Преподобный Сергий</a:t>
            </a: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://hram-dimitria.ru/sait/Icon/5.jpg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икона Преподобный Сергий</a:t>
            </a:r>
          </a:p>
          <a:p>
            <a:pPr lvl="0" eaLnBrk="1" hangingPunct="1">
              <a:lnSpc>
                <a:spcPct val="80000"/>
              </a:lnSpc>
            </a:pP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http://talantov.info/files/IMG_2198_tn.jpg</a:t>
            </a:r>
            <a:r>
              <a:rPr lang="ru-RU" altLang="ru-RU" sz="1800" b="0" i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памятник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85760208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642918"/>
            <a:ext cx="8391306" cy="5666972"/>
          </a:xfrm>
        </p:spPr>
        <p:txBody>
          <a:bodyPr/>
          <a:lstStyle/>
          <a:p>
            <a:pPr lvl="0" eaLnBrk="1" hangingPunct="1"/>
            <a:r>
              <a:rPr lang="ru-RU" alt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Святые – это </a:t>
            </a:r>
            <a:r>
              <a:rPr lang="ru-RU" alt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altLang="ru-RU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невидимая ниточка, которая протянута от обычных </a:t>
            </a:r>
            <a:endParaRPr lang="ru-RU" altLang="ru-RU" sz="16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1" hangingPunct="1"/>
            <a:r>
              <a:rPr lang="ru-RU" alt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altLang="ru-RU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 Богу, который создал нас добрыми, правдивыми, честными и любящими</a:t>
            </a:r>
            <a:r>
              <a:rPr lang="ru-RU" alt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altLang="ru-RU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Они напоминание нам о том, </a:t>
            </a:r>
            <a:r>
              <a:rPr lang="ru-RU" alt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какими </a:t>
            </a:r>
            <a:r>
              <a:rPr lang="ru-RU" altLang="ru-RU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мы должны быть.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Преподобный 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(гр.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osios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лат.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sanctus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), разряд святых, подвиг которых заключался в монашеском подвижничестве. Монашеская аскеза как тип святости предполагает отказ от мирских привязанностей, забот и стремлений и выбор следования Христу, поста и молитвы как основы жизнедеятельности. 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Монах</a:t>
            </a:r>
            <a:r>
              <a:rPr lang="ru-RU" sz="16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член религиозной общины, живущий в монастыре, принявший пострижение  и давший обет вести аскетическую жизнь в соответствии с монастырским  уставом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Старец</a:t>
            </a: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 - старик (с оттенком почтительности, уважения).</a:t>
            </a:r>
            <a:br>
              <a:rPr lang="ru-RU" sz="16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Пожилой монах, отшельник.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Угодник</a:t>
            </a: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– лицо, возведённое в ранг “святых” за совершённые при жизни “особо угодных богу” дел.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Чудотворец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0" dirty="0" smtClean="0">
                <a:latin typeface="Times New Roman" pitchFamily="18" charset="0"/>
                <a:cs typeface="Times New Roman" pitchFamily="18" charset="0"/>
              </a:rPr>
              <a:t>святой, совершающий чудеса, нечто поразительное, достойное удивления.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Просфора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(просвира)  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освящённый круглый хлебец из пшеничной муки особой выпечки, употребляемый в христианских обрядах.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мальчик-подросток.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у верующих: воздержание на определенный срок от скоромной пищи и другие              ограничения по предписанию церкви.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69151561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1484784"/>
            <a:ext cx="4318248" cy="4611216"/>
          </a:xfrm>
        </p:spPr>
        <p:txBody>
          <a:bodyPr/>
          <a:lstStyle/>
          <a:p>
            <a:pPr lvl="0" eaLnBrk="1" hangingPunct="1">
              <a:lnSpc>
                <a:spcPct val="80000"/>
              </a:lnSpc>
            </a:pPr>
            <a:r>
              <a:rPr lang="ru-RU" altLang="ru-RU" sz="2400" dirty="0" err="1">
                <a:solidFill>
                  <a:schemeClr val="bg1"/>
                </a:solidFill>
              </a:rPr>
              <a:t>Се́ргий</a:t>
            </a:r>
            <a:r>
              <a:rPr lang="ru-RU" altLang="ru-RU" sz="2400" dirty="0">
                <a:solidFill>
                  <a:schemeClr val="bg1"/>
                </a:solidFill>
              </a:rPr>
              <a:t> </a:t>
            </a:r>
            <a:r>
              <a:rPr lang="ru-RU" altLang="ru-RU" sz="2400" dirty="0" err="1">
                <a:solidFill>
                  <a:schemeClr val="bg1"/>
                </a:solidFill>
              </a:rPr>
              <a:t>Ра́донежский</a:t>
            </a:r>
            <a:r>
              <a:rPr lang="ru-RU" altLang="ru-RU" sz="2400" dirty="0">
                <a:solidFill>
                  <a:schemeClr val="bg1"/>
                </a:solidFill>
              </a:rPr>
              <a:t> (в миру </a:t>
            </a:r>
            <a:r>
              <a:rPr lang="ru-RU" altLang="ru-RU" sz="2400" dirty="0" err="1">
                <a:solidFill>
                  <a:schemeClr val="bg1"/>
                </a:solidFill>
              </a:rPr>
              <a:t>Варфоломе́й</a:t>
            </a:r>
            <a:r>
              <a:rPr lang="ru-RU" altLang="ru-RU" sz="2400" dirty="0">
                <a:solidFill>
                  <a:schemeClr val="bg1"/>
                </a:solidFill>
              </a:rPr>
              <a:t>; 3 мая 1314  — 25 сентября 1392) — монах Русской церкви, основатель Троицкого монастыря под Москвой (ныне Троице-Сергиева лавра), преобразователь монашества в Северной Руси.</a:t>
            </a:r>
          </a:p>
          <a:p>
            <a:endParaRPr lang="ru-RU" dirty="0"/>
          </a:p>
        </p:txBody>
      </p:sp>
      <p:pic>
        <p:nvPicPr>
          <p:cNvPr id="8" name="Picture 4" descr="a2a89edfc468e869e056768a393432e0_thumb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7584" y="620688"/>
            <a:ext cx="363991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05457520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Рисунок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547664" y="692696"/>
            <a:ext cx="6336704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4617B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64172958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797px-Mikhail_Nesterov_001"/>
          <p:cNvPicPr>
            <a:picLocks noChangeAspect="1" noChangeArrowheads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1259632" y="760301"/>
            <a:ext cx="6696744" cy="547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93014371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Рисунок14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7158" y="260648"/>
            <a:ext cx="3854802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9676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Содержимое 5" descr="Рисунок1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16016" y="1857222"/>
            <a:ext cx="4171688" cy="4668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9676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218887633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Рисунок1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3528" y="188641"/>
            <a:ext cx="4128929" cy="4669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9676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8" descr="Сергий Радонежский и медведь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4176464" cy="46805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2176760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1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331640" y="908720"/>
            <a:ext cx="6840760" cy="4886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9676D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06744111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imgB"/>
          <p:cNvPicPr>
            <a:picLocks noChangeAspect="1" noChangeArrowheads="1"/>
          </p:cNvPicPr>
          <p:nvPr/>
        </p:nvPicPr>
        <p:blipFill>
          <a:blip r:embed="rId2" cstate="screen">
            <a:lum bright="12000"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600400" cy="5184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0649"/>
            <a:ext cx="4104456" cy="3606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867126"/>
            <a:ext cx="4896543" cy="2665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15325669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8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203</TotalTime>
  <Words>138</Words>
  <Application>Microsoft Office PowerPoint</Application>
  <PresentationFormat>Экран (4:3)</PresentationFormat>
  <Paragraphs>26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Тема18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Источники информации: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математика</dc:creator>
  <cp:lastModifiedBy>Верченко</cp:lastModifiedBy>
  <cp:revision>23</cp:revision>
  <dcterms:created xsi:type="dcterms:W3CDTF">2013-11-12T07:17:40Z</dcterms:created>
  <dcterms:modified xsi:type="dcterms:W3CDTF">2018-02-16T06:49:10Z</dcterms:modified>
</cp:coreProperties>
</file>