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</p:sldMasterIdLst>
  <p:notesMasterIdLst>
    <p:notesMasterId r:id="rId24"/>
  </p:notesMasterIdLst>
  <p:handoutMasterIdLst>
    <p:handoutMasterId r:id="rId25"/>
  </p:handoutMasterIdLst>
  <p:sldIdLst>
    <p:sldId id="256" r:id="rId7"/>
    <p:sldId id="257" r:id="rId8"/>
    <p:sldId id="262" r:id="rId9"/>
    <p:sldId id="267" r:id="rId10"/>
    <p:sldId id="268" r:id="rId11"/>
    <p:sldId id="269" r:id="rId12"/>
    <p:sldId id="276" r:id="rId13"/>
    <p:sldId id="277" r:id="rId14"/>
    <p:sldId id="278" r:id="rId15"/>
    <p:sldId id="279" r:id="rId16"/>
    <p:sldId id="270" r:id="rId17"/>
    <p:sldId id="266" r:id="rId18"/>
    <p:sldId id="265" r:id="rId19"/>
    <p:sldId id="264" r:id="rId20"/>
    <p:sldId id="275" r:id="rId21"/>
    <p:sldId id="274" r:id="rId22"/>
    <p:sldId id="26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00"/>
    <a:srgbClr val="2A7E54"/>
    <a:srgbClr val="6C0000"/>
    <a:srgbClr val="753805"/>
    <a:srgbClr val="7A0000"/>
    <a:srgbClr val="FFFFCC"/>
    <a:srgbClr val="226845"/>
    <a:srgbClr val="1D591D"/>
    <a:srgbClr val="2A7E2A"/>
    <a:srgbClr val="006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1" d="100"/>
          <a:sy n="41" d="100"/>
        </p:scale>
        <p:origin x="-2010" y="-8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C188D-7AA0-4BD6-A8D1-BDB690168CBD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F235FC-491D-4CE6-9FA4-CB21228CBB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2244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D49EF-2A19-4707-95FB-9FFA73A11003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559DF-501B-481A-AC4F-FF644672BC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4915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559DF-501B-481A-AC4F-FF644672BCC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559DF-501B-481A-AC4F-FF644672BCC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12415-DD3D-46A4-8DB0-B3A1EA0CA35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39456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D0172-2A5C-448F-AF1A-1B463A328E2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1108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B4244-A0E0-46B8-99CE-D3BD6A2CB32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6744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2A016-D53B-4725-80D3-6EC07B9B530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88401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E1F5F-AA25-4D89-850B-C9DBAFED3EF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78277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EAEED-087B-40A0-8AAD-02F219D3E14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14435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A0D82-1970-4A21-AA23-E86BB146249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67887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BDD28-8D3E-4052-80D2-EFC86D913F4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549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A23F9-20CB-4F13-9D6A-E282FB118FB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81780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89B49E-CE96-4EF3-8478-E42FD1954E3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79710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43669-2684-4E05-8800-4F7BC4A47D7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5714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22886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86528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2935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8717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81401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32042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3225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8852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26418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44458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05351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32761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9216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27666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94451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1253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3790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00629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63496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6255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68571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657760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847394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32773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97304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14796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5788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220384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039513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058428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743827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190444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246915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644969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478188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593766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7031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013120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872910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769922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167904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721124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553118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6287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6350" y="615950"/>
            <a:ext cx="9118600" cy="6223000"/>
            <a:chOff x="4" y="388"/>
            <a:chExt cx="5744" cy="3920"/>
          </a:xfrm>
        </p:grpSpPr>
        <p:grpSp>
          <p:nvGrpSpPr>
            <p:cNvPr id="2056" name="Group 3"/>
            <p:cNvGrpSpPr>
              <a:grpSpLocks/>
            </p:cNvGrpSpPr>
            <p:nvPr/>
          </p:nvGrpSpPr>
          <p:grpSpPr bwMode="auto">
            <a:xfrm>
              <a:off x="4" y="3364"/>
              <a:ext cx="424" cy="424"/>
              <a:chOff x="4" y="3364"/>
              <a:chExt cx="424" cy="424"/>
            </a:xfrm>
          </p:grpSpPr>
          <p:sp>
            <p:nvSpPr>
              <p:cNvPr id="79" name="Oval 4"/>
              <p:cNvSpPr>
                <a:spLocks noChangeArrowheads="1"/>
              </p:cNvSpPr>
              <p:nvPr/>
            </p:nvSpPr>
            <p:spPr bwMode="grayWhite">
              <a:xfrm>
                <a:off x="4" y="3364"/>
                <a:ext cx="424" cy="42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0" name="Oval 5"/>
              <p:cNvSpPr>
                <a:spLocks noChangeArrowheads="1"/>
              </p:cNvSpPr>
              <p:nvPr/>
            </p:nvSpPr>
            <p:spPr bwMode="grayWhite">
              <a:xfrm>
                <a:off x="100" y="3460"/>
                <a:ext cx="63" cy="6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57" name="Group 6"/>
            <p:cNvGrpSpPr>
              <a:grpSpLocks/>
            </p:cNvGrpSpPr>
            <p:nvPr/>
          </p:nvGrpSpPr>
          <p:grpSpPr bwMode="auto">
            <a:xfrm>
              <a:off x="340" y="3700"/>
              <a:ext cx="184" cy="184"/>
              <a:chOff x="340" y="3700"/>
              <a:chExt cx="184" cy="184"/>
            </a:xfrm>
          </p:grpSpPr>
          <p:sp>
            <p:nvSpPr>
              <p:cNvPr id="77" name="Oval 7"/>
              <p:cNvSpPr>
                <a:spLocks noChangeArrowheads="1"/>
              </p:cNvSpPr>
              <p:nvPr/>
            </p:nvSpPr>
            <p:spPr bwMode="grayWhite">
              <a:xfrm>
                <a:off x="340" y="3700"/>
                <a:ext cx="184" cy="18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8" name="Oval 8"/>
              <p:cNvSpPr>
                <a:spLocks noChangeArrowheads="1"/>
              </p:cNvSpPr>
              <p:nvPr/>
            </p:nvSpPr>
            <p:spPr bwMode="grayWhite">
              <a:xfrm>
                <a:off x="382" y="3742"/>
                <a:ext cx="24" cy="2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58" name="Group 9"/>
            <p:cNvGrpSpPr>
              <a:grpSpLocks/>
            </p:cNvGrpSpPr>
            <p:nvPr/>
          </p:nvGrpSpPr>
          <p:grpSpPr bwMode="auto">
            <a:xfrm>
              <a:off x="3875" y="3612"/>
              <a:ext cx="280" cy="280"/>
              <a:chOff x="3875" y="3612"/>
              <a:chExt cx="280" cy="280"/>
            </a:xfrm>
          </p:grpSpPr>
          <p:sp>
            <p:nvSpPr>
              <p:cNvPr id="75" name="Oval 10"/>
              <p:cNvSpPr>
                <a:spLocks noChangeArrowheads="1"/>
              </p:cNvSpPr>
              <p:nvPr/>
            </p:nvSpPr>
            <p:spPr bwMode="grayWhite">
              <a:xfrm>
                <a:off x="3875" y="3612"/>
                <a:ext cx="280" cy="28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6" name="Oval 11"/>
              <p:cNvSpPr>
                <a:spLocks noChangeArrowheads="1"/>
              </p:cNvSpPr>
              <p:nvPr/>
            </p:nvSpPr>
            <p:spPr bwMode="grayWhite">
              <a:xfrm>
                <a:off x="3939" y="3676"/>
                <a:ext cx="39" cy="3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59" name="Group 12"/>
            <p:cNvGrpSpPr>
              <a:grpSpLocks/>
            </p:cNvGrpSpPr>
            <p:nvPr/>
          </p:nvGrpSpPr>
          <p:grpSpPr bwMode="auto">
            <a:xfrm>
              <a:off x="1560" y="4076"/>
              <a:ext cx="232" cy="232"/>
              <a:chOff x="1560" y="4076"/>
              <a:chExt cx="232" cy="232"/>
            </a:xfrm>
          </p:grpSpPr>
          <p:sp>
            <p:nvSpPr>
              <p:cNvPr id="73" name="Oval 13"/>
              <p:cNvSpPr>
                <a:spLocks noChangeArrowheads="1"/>
              </p:cNvSpPr>
              <p:nvPr/>
            </p:nvSpPr>
            <p:spPr bwMode="grayWhite">
              <a:xfrm>
                <a:off x="1560" y="4076"/>
                <a:ext cx="232" cy="23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4" name="Oval 14"/>
              <p:cNvSpPr>
                <a:spLocks noChangeArrowheads="1"/>
              </p:cNvSpPr>
              <p:nvPr/>
            </p:nvSpPr>
            <p:spPr bwMode="grayWhite">
              <a:xfrm>
                <a:off x="1613" y="4129"/>
                <a:ext cx="32" cy="32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60" name="Group 15"/>
            <p:cNvGrpSpPr>
              <a:grpSpLocks/>
            </p:cNvGrpSpPr>
            <p:nvPr/>
          </p:nvGrpSpPr>
          <p:grpSpPr bwMode="auto">
            <a:xfrm>
              <a:off x="4" y="2788"/>
              <a:ext cx="232" cy="232"/>
              <a:chOff x="4" y="2788"/>
              <a:chExt cx="232" cy="232"/>
            </a:xfrm>
          </p:grpSpPr>
          <p:sp>
            <p:nvSpPr>
              <p:cNvPr id="71" name="Oval 16"/>
              <p:cNvSpPr>
                <a:spLocks noChangeArrowheads="1"/>
              </p:cNvSpPr>
              <p:nvPr/>
            </p:nvSpPr>
            <p:spPr bwMode="grayWhite">
              <a:xfrm>
                <a:off x="4" y="2788"/>
                <a:ext cx="232" cy="23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2" name="Oval 17"/>
              <p:cNvSpPr>
                <a:spLocks noChangeArrowheads="1"/>
              </p:cNvSpPr>
              <p:nvPr/>
            </p:nvSpPr>
            <p:spPr bwMode="grayWhite">
              <a:xfrm>
                <a:off x="57" y="2841"/>
                <a:ext cx="32" cy="32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61" name="Group 18"/>
            <p:cNvGrpSpPr>
              <a:grpSpLocks/>
            </p:cNvGrpSpPr>
            <p:nvPr/>
          </p:nvGrpSpPr>
          <p:grpSpPr bwMode="auto">
            <a:xfrm>
              <a:off x="3460" y="388"/>
              <a:ext cx="424" cy="424"/>
              <a:chOff x="3460" y="388"/>
              <a:chExt cx="424" cy="424"/>
            </a:xfrm>
          </p:grpSpPr>
          <p:sp>
            <p:nvSpPr>
              <p:cNvPr id="69" name="Oval 19"/>
              <p:cNvSpPr>
                <a:spLocks noChangeArrowheads="1"/>
              </p:cNvSpPr>
              <p:nvPr/>
            </p:nvSpPr>
            <p:spPr bwMode="grayWhite">
              <a:xfrm>
                <a:off x="3460" y="388"/>
                <a:ext cx="424" cy="42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0" name="Oval 20"/>
              <p:cNvSpPr>
                <a:spLocks noChangeArrowheads="1"/>
              </p:cNvSpPr>
              <p:nvPr/>
            </p:nvSpPr>
            <p:spPr bwMode="grayWhite">
              <a:xfrm>
                <a:off x="3556" y="484"/>
                <a:ext cx="63" cy="6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62" name="Group 21"/>
            <p:cNvGrpSpPr>
              <a:grpSpLocks/>
            </p:cNvGrpSpPr>
            <p:nvPr/>
          </p:nvGrpSpPr>
          <p:grpSpPr bwMode="auto">
            <a:xfrm>
              <a:off x="3220" y="580"/>
              <a:ext cx="232" cy="232"/>
              <a:chOff x="3220" y="580"/>
              <a:chExt cx="232" cy="232"/>
            </a:xfrm>
          </p:grpSpPr>
          <p:sp>
            <p:nvSpPr>
              <p:cNvPr id="67" name="Oval 22"/>
              <p:cNvSpPr>
                <a:spLocks noChangeArrowheads="1"/>
              </p:cNvSpPr>
              <p:nvPr/>
            </p:nvSpPr>
            <p:spPr bwMode="grayWhite">
              <a:xfrm>
                <a:off x="3220" y="580"/>
                <a:ext cx="232" cy="23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Oval 23"/>
              <p:cNvSpPr>
                <a:spLocks noChangeArrowheads="1"/>
              </p:cNvSpPr>
              <p:nvPr/>
            </p:nvSpPr>
            <p:spPr bwMode="grayWhite">
              <a:xfrm>
                <a:off x="3273" y="633"/>
                <a:ext cx="32" cy="32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63" name="Group 24"/>
            <p:cNvGrpSpPr>
              <a:grpSpLocks/>
            </p:cNvGrpSpPr>
            <p:nvPr/>
          </p:nvGrpSpPr>
          <p:grpSpPr bwMode="auto">
            <a:xfrm>
              <a:off x="3892" y="388"/>
              <a:ext cx="232" cy="232"/>
              <a:chOff x="3892" y="388"/>
              <a:chExt cx="232" cy="232"/>
            </a:xfrm>
          </p:grpSpPr>
          <p:sp>
            <p:nvSpPr>
              <p:cNvPr id="65" name="Oval 25"/>
              <p:cNvSpPr>
                <a:spLocks noChangeArrowheads="1"/>
              </p:cNvSpPr>
              <p:nvPr/>
            </p:nvSpPr>
            <p:spPr bwMode="grayWhite">
              <a:xfrm>
                <a:off x="3892" y="388"/>
                <a:ext cx="232" cy="23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Oval 26"/>
              <p:cNvSpPr>
                <a:spLocks noChangeArrowheads="1"/>
              </p:cNvSpPr>
              <p:nvPr/>
            </p:nvSpPr>
            <p:spPr bwMode="grayWhite">
              <a:xfrm>
                <a:off x="3945" y="441"/>
                <a:ext cx="32" cy="32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64" name="Group 27"/>
            <p:cNvGrpSpPr>
              <a:grpSpLocks/>
            </p:cNvGrpSpPr>
            <p:nvPr/>
          </p:nvGrpSpPr>
          <p:grpSpPr bwMode="auto">
            <a:xfrm>
              <a:off x="5420" y="1139"/>
              <a:ext cx="328" cy="328"/>
              <a:chOff x="5420" y="1139"/>
              <a:chExt cx="328" cy="328"/>
            </a:xfrm>
          </p:grpSpPr>
          <p:sp>
            <p:nvSpPr>
              <p:cNvPr id="63" name="Oval 28"/>
              <p:cNvSpPr>
                <a:spLocks noChangeArrowheads="1"/>
              </p:cNvSpPr>
              <p:nvPr/>
            </p:nvSpPr>
            <p:spPr bwMode="grayWhite">
              <a:xfrm>
                <a:off x="5420" y="1139"/>
                <a:ext cx="328" cy="32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Oval 29"/>
              <p:cNvSpPr>
                <a:spLocks noChangeArrowheads="1"/>
              </p:cNvSpPr>
              <p:nvPr/>
            </p:nvSpPr>
            <p:spPr bwMode="grayWhite">
              <a:xfrm>
                <a:off x="5495" y="1214"/>
                <a:ext cx="47" cy="47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65" name="Group 30"/>
            <p:cNvGrpSpPr>
              <a:grpSpLocks/>
            </p:cNvGrpSpPr>
            <p:nvPr/>
          </p:nvGrpSpPr>
          <p:grpSpPr bwMode="auto">
            <a:xfrm>
              <a:off x="5476" y="1588"/>
              <a:ext cx="136" cy="136"/>
              <a:chOff x="5476" y="1588"/>
              <a:chExt cx="136" cy="136"/>
            </a:xfrm>
          </p:grpSpPr>
          <p:sp>
            <p:nvSpPr>
              <p:cNvPr id="61" name="Oval 31"/>
              <p:cNvSpPr>
                <a:spLocks noChangeArrowheads="1"/>
              </p:cNvSpPr>
              <p:nvPr/>
            </p:nvSpPr>
            <p:spPr bwMode="grayWhite">
              <a:xfrm>
                <a:off x="5476" y="1588"/>
                <a:ext cx="136" cy="13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Oval 32"/>
              <p:cNvSpPr>
                <a:spLocks noChangeArrowheads="1"/>
              </p:cNvSpPr>
              <p:nvPr/>
            </p:nvSpPr>
            <p:spPr bwMode="grayWhite">
              <a:xfrm>
                <a:off x="5508" y="1620"/>
                <a:ext cx="16" cy="1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66" name="Group 33"/>
            <p:cNvGrpSpPr>
              <a:grpSpLocks/>
            </p:cNvGrpSpPr>
            <p:nvPr/>
          </p:nvGrpSpPr>
          <p:grpSpPr bwMode="auto">
            <a:xfrm>
              <a:off x="772" y="772"/>
              <a:ext cx="328" cy="328"/>
              <a:chOff x="772" y="772"/>
              <a:chExt cx="328" cy="328"/>
            </a:xfrm>
          </p:grpSpPr>
          <p:sp>
            <p:nvSpPr>
              <p:cNvPr id="59" name="Oval 34"/>
              <p:cNvSpPr>
                <a:spLocks noChangeArrowheads="1"/>
              </p:cNvSpPr>
              <p:nvPr/>
            </p:nvSpPr>
            <p:spPr bwMode="grayWhite">
              <a:xfrm>
                <a:off x="772" y="772"/>
                <a:ext cx="328" cy="32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Oval 35"/>
              <p:cNvSpPr>
                <a:spLocks noChangeArrowheads="1"/>
              </p:cNvSpPr>
              <p:nvPr/>
            </p:nvSpPr>
            <p:spPr bwMode="grayWhite">
              <a:xfrm>
                <a:off x="846" y="84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67" name="Group 36"/>
            <p:cNvGrpSpPr>
              <a:grpSpLocks/>
            </p:cNvGrpSpPr>
            <p:nvPr/>
          </p:nvGrpSpPr>
          <p:grpSpPr bwMode="auto">
            <a:xfrm>
              <a:off x="1108" y="868"/>
              <a:ext cx="232" cy="232"/>
              <a:chOff x="1108" y="868"/>
              <a:chExt cx="232" cy="232"/>
            </a:xfrm>
          </p:grpSpPr>
          <p:sp>
            <p:nvSpPr>
              <p:cNvPr id="57" name="Oval 37"/>
              <p:cNvSpPr>
                <a:spLocks noChangeArrowheads="1"/>
              </p:cNvSpPr>
              <p:nvPr/>
            </p:nvSpPr>
            <p:spPr bwMode="grayWhite">
              <a:xfrm>
                <a:off x="1108" y="868"/>
                <a:ext cx="232" cy="23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Oval 38"/>
              <p:cNvSpPr>
                <a:spLocks noChangeArrowheads="1"/>
              </p:cNvSpPr>
              <p:nvPr/>
            </p:nvSpPr>
            <p:spPr bwMode="grayWhite">
              <a:xfrm>
                <a:off x="1161" y="921"/>
                <a:ext cx="32" cy="32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1" name="Rectangle 4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2" name="Rectangle 4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3" name="Rectangle 4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85A9F4-794B-4CC4-BACE-F2CB95D7125B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478908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6938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2350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8113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8248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13.png"/><Relationship Id="rId7" Type="http://schemas.openxmlformats.org/officeDocument/2006/relationships/image" Target="../media/image2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Relationship Id="rId9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31658" y="1124744"/>
            <a:ext cx="3888432" cy="230425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300" dirty="0" smtClean="0">
                <a:ln w="11430"/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Проект «Край родной, навек любимый»</a:t>
            </a:r>
            <a:endParaRPr lang="ru-RU" sz="3600" b="1" spc="300" dirty="0">
              <a:ln w="11430"/>
              <a:blipFill dpi="0" rotWithShape="1">
                <a:blip r:embed="rId3"/>
                <a:srcRect/>
                <a:stretch>
                  <a:fillRect/>
                </a:stretch>
              </a:blip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4365104"/>
            <a:ext cx="49685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Подготовили и выполнили:</a:t>
            </a:r>
          </a:p>
          <a:p>
            <a:pPr algn="ctr"/>
            <a:r>
              <a:rPr lang="ru-RU" sz="2400" i="1" dirty="0" smtClean="0"/>
              <a:t> воспитатель: Стрижикозина Е.И </a:t>
            </a:r>
          </a:p>
          <a:p>
            <a:pPr algn="ctr"/>
            <a:r>
              <a:rPr lang="ru-RU" sz="2400" i="1" dirty="0" smtClean="0"/>
              <a:t>и младша</a:t>
            </a:r>
            <a:r>
              <a:rPr lang="ru-RU" sz="2400" i="1" dirty="0"/>
              <a:t>я</a:t>
            </a:r>
            <a:r>
              <a:rPr lang="ru-RU" sz="2400" i="1" dirty="0" smtClean="0"/>
              <a:t> группа</a:t>
            </a:r>
          </a:p>
          <a:p>
            <a:pPr algn="ctr"/>
            <a:endParaRPr lang="ru-RU" sz="2400" i="1" dirty="0" smtClean="0"/>
          </a:p>
          <a:p>
            <a:pPr algn="ctr"/>
            <a:r>
              <a:rPr lang="ru-RU" sz="2400" i="1" dirty="0" smtClean="0"/>
              <a:t>с.Нагольное,2017</a:t>
            </a:r>
            <a:endParaRPr lang="ru-RU" sz="24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6064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400" i="1" dirty="0">
                <a:solidFill>
                  <a:prstClr val="black"/>
                </a:solidFill>
              </a:rPr>
              <a:t>МБДОУ «</a:t>
            </a:r>
            <a:r>
              <a:rPr lang="ru-RU" sz="2400" i="1" dirty="0" err="1">
                <a:solidFill>
                  <a:prstClr val="black"/>
                </a:solidFill>
              </a:rPr>
              <a:t>Наголенский</a:t>
            </a:r>
            <a:r>
              <a:rPr lang="ru-RU" sz="2400" i="1" dirty="0">
                <a:solidFill>
                  <a:prstClr val="black"/>
                </a:solidFill>
              </a:rPr>
              <a:t> детский сад»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Рисунок3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31840" y="723116"/>
            <a:ext cx="5543003" cy="745984"/>
          </a:xfrm>
          <a:prstGeom prst="rect">
            <a:avLst/>
          </a:prstGeom>
        </p:spPr>
      </p:pic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1565"/>
            <a:ext cx="8229600" cy="4523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HOME\Desktop\проект КРАЙ РОДНОЙ НАВЕК ЛЮБИМЫЙ\101___09\IMG_056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3" y="2454519"/>
            <a:ext cx="2651787" cy="198884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HOME\Desktop\проект КРАЙ РОДНОЙ НАВЕК ЛЮБИМЫЙ\101___09\IMG_061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17948" y="3224688"/>
            <a:ext cx="2627784" cy="197083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HOME\Desktop\проект КРАЙ РОДНОЙ НАВЕК ЛЮБИМЫЙ\101___09\IMG_061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8987" y="483681"/>
            <a:ext cx="2446659" cy="197083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HOME\Desktop\проект КРАЙ РОДНОЙ НАВЕК ЛЮБИМЫЙ\101___09\IMG_0614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63522" y="1058535"/>
            <a:ext cx="2939819" cy="220486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HOME\Desktop\проект КРАЙ РОДНОЙ НАВЕК ЛЮБИМЫЙ\101___09\IMG_0623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87151" y="4348039"/>
            <a:ext cx="3092072" cy="231905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3773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3312" y="620688"/>
            <a:ext cx="5310813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IV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 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</a:rPr>
              <a:t>этап практико-ориентированный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Моё  </a:t>
            </a: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Нагольное. </a:t>
            </a:r>
            <a:endParaRPr lang="ru-RU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23312" y="1916832"/>
            <a:ext cx="536640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spcAft>
                <a:spcPts val="0"/>
              </a:spcAft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ЗАДАЧИ: </a:t>
            </a:r>
          </a:p>
          <a:p>
            <a:pPr marL="342900" indent="-342900">
              <a:spcAft>
                <a:spcPts val="0"/>
              </a:spcAft>
              <a:buFont typeface="+mj-lt"/>
              <a:buAutoNum type="alphaLcParenR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познакомить детей с историей возникновения села, его названия;</a:t>
            </a:r>
          </a:p>
          <a:p>
            <a:pPr marL="342900" indent="-342900">
              <a:spcAft>
                <a:spcPts val="0"/>
              </a:spcAft>
              <a:buFont typeface="+mj-lt"/>
              <a:buAutoNum type="alphaLcParenR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вызвать интерес к своему селу, привить чувство гордости за него;</a:t>
            </a:r>
          </a:p>
          <a:p>
            <a:pPr marL="342900" indent="-342900">
              <a:spcAft>
                <a:spcPts val="0"/>
              </a:spcAft>
              <a:buFont typeface="+mj-lt"/>
              <a:buAutoNum type="alphaLcParenR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познакомить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детей с названиями некоторых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улиц.</a:t>
            </a:r>
          </a:p>
          <a:p>
            <a:pPr marL="342900" indent="-342900">
              <a:spcAft>
                <a:spcPts val="0"/>
              </a:spcAft>
              <a:buFont typeface="+mj-lt"/>
              <a:buAutoNum type="alphaLcParenR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дать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представления о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транспорте</a:t>
            </a:r>
          </a:p>
          <a:p>
            <a:pPr marL="342900" indent="-342900">
              <a:spcAft>
                <a:spcPts val="0"/>
              </a:spcAft>
              <a:buFont typeface="+mj-lt"/>
              <a:buAutoNum type="alphaLcParenR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учить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детей правилам поведения в общественном транспорте.</a:t>
            </a:r>
          </a:p>
        </p:txBody>
      </p:sp>
    </p:spTree>
    <p:extLst>
      <p:ext uri="{BB962C8B-B14F-4D97-AF65-F5344CB8AC3E}">
        <p14:creationId xmlns:p14="http://schemas.microsoft.com/office/powerpoint/2010/main" xmlns="" val="178650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karta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3684" y="476672"/>
            <a:ext cx="4953000" cy="6120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41617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Изображение 050"/>
          <p:cNvPicPr>
            <a:picLocks noChangeAspect="1" noChangeArrowheads="1"/>
          </p:cNvPicPr>
          <p:nvPr/>
        </p:nvPicPr>
        <p:blipFill>
          <a:blip r:embed="rId2" cstate="screen">
            <a:lum bright="-14000" contrast="2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803397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 txBox="1">
            <a:spLocks/>
          </p:cNvSpPr>
          <p:nvPr/>
        </p:nvSpPr>
        <p:spPr>
          <a:xfrm>
            <a:off x="2195736" y="2708920"/>
            <a:ext cx="6336704" cy="158417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5"/>
          <p:cNvSpPr txBox="1">
            <a:spLocks/>
          </p:cNvSpPr>
          <p:nvPr/>
        </p:nvSpPr>
        <p:spPr>
          <a:xfrm>
            <a:off x="2195736" y="5229200"/>
            <a:ext cx="6552728" cy="1035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Рисунок3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83768" y="3645024"/>
            <a:ext cx="5543003" cy="74598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96779" y="310793"/>
            <a:ext cx="65169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V</a:t>
            </a: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. Заключительный этап-   творческий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1405098"/>
            <a:ext cx="574077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i="1" kern="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/>
                <a:cs typeface="Times New Roman"/>
              </a:rPr>
              <a:t>ЗАДАЧИ: </a:t>
            </a:r>
            <a:endParaRPr lang="ru-RU" sz="2400" b="1" i="1" kern="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SimSun"/>
              <a:cs typeface="Mangal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lphaLcParenR"/>
            </a:pPr>
            <a:r>
              <a:rPr lang="ru-RU" sz="2400" b="1" i="1" kern="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/>
                <a:cs typeface="Times New Roman"/>
              </a:rPr>
              <a:t>воспитание любви к малой Родине и России;</a:t>
            </a:r>
            <a:endParaRPr lang="ru-RU" sz="2400" b="1" i="1" kern="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SimSun"/>
              <a:cs typeface="Mangal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lphaLcParenR"/>
            </a:pPr>
            <a:r>
              <a:rPr lang="ru-RU" sz="2400" b="1" i="1" kern="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/>
                <a:cs typeface="Times New Roman"/>
              </a:rPr>
              <a:t>развитие познавательных интересов детей, их творчества, способностей; </a:t>
            </a:r>
            <a:endParaRPr lang="ru-RU" sz="2400" b="1" i="1" kern="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SimSun"/>
              <a:cs typeface="Mangal"/>
            </a:endParaRP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формирование эстетических чувств, трудовых изобретательных умений, навыков и в конечном итоге — формирование начал национального самосознания дошкольников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 txBox="1">
            <a:spLocks/>
          </p:cNvSpPr>
          <p:nvPr/>
        </p:nvSpPr>
        <p:spPr>
          <a:xfrm>
            <a:off x="2195736" y="2708920"/>
            <a:ext cx="6336704" cy="158417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5"/>
          <p:cNvSpPr txBox="1">
            <a:spLocks/>
          </p:cNvSpPr>
          <p:nvPr/>
        </p:nvSpPr>
        <p:spPr>
          <a:xfrm>
            <a:off x="2195736" y="5229200"/>
            <a:ext cx="6552728" cy="1035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Рисунок3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843416" y="4384467"/>
            <a:ext cx="5543003" cy="745984"/>
          </a:xfrm>
          <a:prstGeom prst="rect">
            <a:avLst/>
          </a:prstGeom>
        </p:spPr>
      </p:pic>
      <p:pic>
        <p:nvPicPr>
          <p:cNvPr id="7170" name="Picture 2" descr="C:\Users\HOME\Pictures\2017-11-02 фотоаппарат\фотоаппарат 0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3948" y="392696"/>
            <a:ext cx="1347614" cy="179681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1" name="Picture 3" descr="C:\Users\HOME\Pictures\2017-11-02 фотоаппарат\фотоаппарат 0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6246" y="392696"/>
            <a:ext cx="1556194" cy="20749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2" name="Picture 4" descr="C:\Users\HOME\Pictures\2017-11-02 фотоаппарат\фотоаппарат 04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4030" y="2465005"/>
            <a:ext cx="2256139" cy="16921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3" name="Picture 5" descr="C:\Users\HOME\Pictures\2017-11-02 фотоаппарат\фотоаппарат 05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18520" y="268688"/>
            <a:ext cx="2726449" cy="20448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272462"/>
            <a:ext cx="6768752" cy="23248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31139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 txBox="1">
            <a:spLocks/>
          </p:cNvSpPr>
          <p:nvPr/>
        </p:nvSpPr>
        <p:spPr>
          <a:xfrm>
            <a:off x="2195736" y="2708920"/>
            <a:ext cx="6336704" cy="158417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5"/>
          <p:cNvSpPr txBox="1">
            <a:spLocks/>
          </p:cNvSpPr>
          <p:nvPr/>
        </p:nvSpPr>
        <p:spPr>
          <a:xfrm>
            <a:off x="2195736" y="5229200"/>
            <a:ext cx="6552728" cy="1035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Рисунок3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83768" y="3645024"/>
            <a:ext cx="5543003" cy="74598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96779" y="310793"/>
            <a:ext cx="65169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V</a:t>
            </a: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. Заключительный этап-   творческий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/>
            </a:endParaRPr>
          </a:p>
        </p:txBody>
      </p:sp>
      <p:pic>
        <p:nvPicPr>
          <p:cNvPr id="7" name="Picture 2" descr="C:\Documents and Settings\Администратор\Мои документы\Родной край\100_017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12257" y="321663"/>
            <a:ext cx="6919686" cy="621455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622560" y="5281255"/>
            <a:ext cx="426860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600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Как хорошо зимой в деревне, </a:t>
            </a:r>
          </a:p>
          <a:p>
            <a:pPr algn="ctr"/>
            <a:r>
              <a:rPr lang="ru-RU" sz="1600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мороз сухой и дышится легко.</a:t>
            </a:r>
          </a:p>
          <a:p>
            <a:pPr algn="ctr"/>
            <a:r>
              <a:rPr lang="ru-RU" sz="16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 снег – брильянты на царевне,</a:t>
            </a:r>
          </a:p>
          <a:p>
            <a:pPr algn="ctr"/>
            <a:r>
              <a:rPr lang="ru-RU" sz="16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искрится и </a:t>
            </a:r>
            <a:r>
              <a:rPr lang="ru-RU" sz="1600" b="1" cap="all" dirty="0" err="1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бликует</a:t>
            </a:r>
            <a:r>
              <a:rPr lang="ru-RU" sz="16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колдовство!</a:t>
            </a:r>
            <a:endParaRPr lang="ru-RU" sz="1600" b="1" cap="all" spc="0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468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Рисунок3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835696" y="548680"/>
            <a:ext cx="6839147" cy="9204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18928" y="1772816"/>
            <a:ext cx="724166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Всех Вам благ!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267744" y="332656"/>
            <a:ext cx="6552728" cy="1584176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fontAlgn="base">
              <a:spcAft>
                <a:spcPct val="0"/>
              </a:spcAft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Пусть мне твердят, что есть края иные,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в мире есть иная красота.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я люблю свои места, родные,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Свои родные, милые места.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М. </a:t>
            </a:r>
            <a:r>
              <a:rPr lang="ru-RU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Пляцковский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5" name="Picture 5" descr="C:\Documents and Settings\Администратор\Мои документы\Родной край\DSC0758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09841" y="1916832"/>
            <a:ext cx="6290856" cy="45039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5736" y="476672"/>
            <a:ext cx="62646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28700" indent="-1028700" algn="ctr">
              <a:buAutoNum type="romanUcPeriod"/>
            </a:pP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</a:rPr>
              <a:t>этап мотивационный</a:t>
            </a:r>
          </a:p>
          <a:p>
            <a:pPr algn="ctr"/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 </a:t>
            </a:r>
            <a:r>
              <a:rPr lang="ru-RU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Моя семья</a:t>
            </a: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.</a:t>
            </a:r>
            <a:r>
              <a:rPr lang="ru-RU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 </a:t>
            </a:r>
            <a:endParaRPr lang="ru-RU" sz="4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3054061"/>
            <a:ext cx="54183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ЗАДАЧИ: </a:t>
            </a:r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/>
            </a:endParaRPr>
          </a:p>
          <a:p>
            <a:pPr marL="457200" indent="-457200">
              <a:spcAft>
                <a:spcPts val="0"/>
              </a:spcAft>
              <a:buFont typeface="+mj-lt"/>
              <a:buAutoNum type="alphaLcParenR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учить детей называть членов семьи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;</a:t>
            </a:r>
          </a:p>
          <a:p>
            <a:pPr marL="457200" indent="-457200">
              <a:spcAft>
                <a:spcPts val="0"/>
              </a:spcAft>
              <a:buFont typeface="+mj-lt"/>
              <a:buAutoNum type="alphaLcParenR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  внушать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детям чувство гордости за свою семью;</a:t>
            </a:r>
          </a:p>
          <a:p>
            <a:pPr marL="457200" indent="-457200">
              <a:spcAft>
                <a:spcPts val="0"/>
              </a:spcAft>
              <a:buFont typeface="+mj-lt"/>
              <a:buAutoNum type="alphaLcParenR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 прививать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уважительное, заботливое отношение к пожилым родственникам.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сценарии развлечений\фото на конкурсы\скрыпниковы\image (5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91254" y="366446"/>
            <a:ext cx="2376264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OME\Desktop\сценарии развлечений\фото на конкурсы\МБДОУ Наголенский дс на кшнкурс фото\J1QMkVBB81g-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564904"/>
            <a:ext cx="2401974" cy="32026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OME\Desktop\сценарии развлечений\фото на конкурсы\МБДОУ Наголенский дс на кшнкурс фото\DSCF008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717032"/>
            <a:ext cx="3100352" cy="28376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4686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548679"/>
            <a:ext cx="572541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57250" indent="-857250">
              <a:buAutoNum type="romanUcPeriod" startAt="2"/>
            </a:pPr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</a:rPr>
              <a:t>этап </a:t>
            </a:r>
            <a:r>
              <a:rPr 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</a:rPr>
              <a:t>познавательный</a:t>
            </a:r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 </a:t>
            </a:r>
          </a:p>
          <a:p>
            <a:pPr algn="ctr"/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Мой </a:t>
            </a:r>
            <a:r>
              <a:rPr 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детский сад. 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71444" y="1988840"/>
            <a:ext cx="5600955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spcAft>
                <a:spcPts val="0"/>
              </a:spcAft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ЗАДАЧИ: </a:t>
            </a:r>
          </a:p>
          <a:p>
            <a:pPr marL="457200" indent="-457200">
              <a:spcAft>
                <a:spcPts val="0"/>
              </a:spcAft>
              <a:buFont typeface="+mj-lt"/>
              <a:buAutoNum type="alphaLcParenR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вызвать у детей желание посещать детский сад, встречаться с друзьями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;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 </a:t>
            </a:r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/>
            </a:endParaRPr>
          </a:p>
          <a:p>
            <a:pPr marL="457200" indent="-457200">
              <a:spcAft>
                <a:spcPts val="0"/>
              </a:spcAft>
              <a:buFont typeface="+mj-lt"/>
              <a:buAutoNum type="alphaLcParenR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воспитывать 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у детей уважение к сотрудникам детского сада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;</a:t>
            </a:r>
          </a:p>
          <a:p>
            <a:pPr marL="457200" indent="-457200">
              <a:spcAft>
                <a:spcPts val="0"/>
              </a:spcAft>
              <a:buFont typeface="+mj-lt"/>
              <a:buAutoNum type="alphaLcParenR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бережное отношение к труду взрослых;</a:t>
            </a:r>
          </a:p>
          <a:p>
            <a:pPr marL="457200" indent="-457200">
              <a:spcAft>
                <a:spcPts val="0"/>
              </a:spcAft>
              <a:buFont typeface="+mj-lt"/>
              <a:buAutoNum type="alphaLcParenR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желание  оказывать посильную помощь.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5096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\Pictures\2017-11-02 фотоаппарат\фотоаппарат 46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645024"/>
            <a:ext cx="2855775" cy="28980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51" name="Picture 3" descr="C:\Users\HOME\Pictures\2017-11-02 фотоаппарат\фотоаппарат 45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02332"/>
            <a:ext cx="3158987" cy="23692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52" name="Picture 4" descr="C:\Users\HOME\Pictures\2017-11-02 фотоаппарат\фотоаппарат 45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88840"/>
            <a:ext cx="2559395" cy="19195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07522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Рисунок3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31840" y="723116"/>
            <a:ext cx="5543003" cy="74598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535192" y="381661"/>
            <a:ext cx="4736297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III</a:t>
            </a: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. </a:t>
            </a: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</a:rPr>
              <a:t>этап исследовательский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. 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Природа  села. </a:t>
            </a:r>
            <a:endParaRPr lang="ru-RU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469100"/>
            <a:ext cx="660647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ЗАДАЧИ: </a:t>
            </a:r>
            <a:endParaRPr lang="ru-RU" sz="2400" b="1" i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/>
            </a:endParaRPr>
          </a:p>
          <a:p>
            <a:pPr marL="457200" indent="-457200" algn="just">
              <a:buFont typeface="+mj-lt"/>
              <a:buAutoNum type="alphaLcParenR"/>
            </a:pPr>
            <a:r>
              <a:rPr lang="ru-RU" sz="24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учить </a:t>
            </a:r>
            <a:r>
              <a:rPr lang="ru-RU" sz="24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детей видеть красоту природы в разное время </a:t>
            </a:r>
            <a:r>
              <a:rPr lang="ru-RU" sz="24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года 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ru-RU" sz="24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знакомить </a:t>
            </a:r>
            <a:r>
              <a:rPr lang="ru-RU" sz="24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детей с растительным миром села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ru-RU" sz="24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воспитывать бережное отношение к природе. знакомить детей с животным миром села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ru-RU" sz="24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 воспитывать бережное, заботливое отношение к  животному миру. 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ru-RU" sz="24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учить соблюдать правила поведения на природе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ru-RU" sz="24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дать понятие о заповеднике</a:t>
            </a:r>
            <a:r>
              <a:rPr lang="ru-RU" sz="24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..</a:t>
            </a:r>
            <a:endParaRPr lang="ru-RU" sz="2400" b="1" i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551837"/>
            <a:ext cx="4572000" cy="7848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endParaRPr lang="ru-RU" sz="1400" dirty="0">
              <a:solidFill>
                <a:prstClr val="black"/>
              </a:solidFill>
              <a:ea typeface="Times New Roman"/>
            </a:endParaRPr>
          </a:p>
          <a:p>
            <a:pPr algn="just">
              <a:lnSpc>
                <a:spcPct val="150000"/>
              </a:lnSpc>
            </a:pPr>
            <a:endParaRPr lang="ru-RU" sz="1600" dirty="0">
              <a:solidFill>
                <a:prstClr val="black"/>
              </a:solidFill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001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Рисунок3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31840" y="723116"/>
            <a:ext cx="5543003" cy="745984"/>
          </a:xfrm>
          <a:prstGeom prst="rect">
            <a:avLst/>
          </a:prstGeom>
        </p:spPr>
      </p:pic>
      <p:pic>
        <p:nvPicPr>
          <p:cNvPr id="6146" name="Picture 2" descr="C:\Users\HOME\Pictures\2017-11-02 фотоаппарат\фотоаппарат 57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457" y="1638001"/>
            <a:ext cx="3564396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HOME\Pictures\2017-11-02 фотоаппарат\фотоаппарат 03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0655" y="3977680"/>
            <a:ext cx="3528392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HOME\Pictures\2017-11-02 фотоаппарат\фотоаппарат 02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3003" y="1638001"/>
            <a:ext cx="3131840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86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Рисунок3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31840" y="723116"/>
            <a:ext cx="5543003" cy="745984"/>
          </a:xfrm>
          <a:prstGeom prst="rect">
            <a:avLst/>
          </a:prstGeom>
        </p:spPr>
      </p:pic>
      <p:pic>
        <p:nvPicPr>
          <p:cNvPr id="5122" name="Picture 2" descr="C:\Users\HOME\AppData\Local\Temp\WPDNSE\{01940000-0000-0000-0000-000000000000}\IMG_062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0615" y="2303450"/>
            <a:ext cx="3379765" cy="23919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HOME\Pictures\2017-11-02 фотоаппарат\фотоаппарат 01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7851" y="3799502"/>
            <a:ext cx="3999005" cy="31409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HOME\Pictures\2017-11-02 фотоаппарат\фотоаппарат 25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7722" y="2036952"/>
            <a:ext cx="2692244" cy="29249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HOME\Pictures\2017-11-02 фотоаппарат\фотоаппарат 387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1924" y="210704"/>
            <a:ext cx="3851920" cy="288894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0104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UBBLES">
  <a:themeElements>
    <a:clrScheme name="1_BUBBLES 1">
      <a:dk1>
        <a:srgbClr val="000080"/>
      </a:dk1>
      <a:lt1>
        <a:srgbClr val="FFFFFF"/>
      </a:lt1>
      <a:dk2>
        <a:srgbClr val="6699FF"/>
      </a:dk2>
      <a:lt2>
        <a:srgbClr val="00FFCC"/>
      </a:lt2>
      <a:accent1>
        <a:srgbClr val="00CCCC"/>
      </a:accent1>
      <a:accent2>
        <a:srgbClr val="FFFF66"/>
      </a:accent2>
      <a:accent3>
        <a:srgbClr val="B8CAFF"/>
      </a:accent3>
      <a:accent4>
        <a:srgbClr val="DADADA"/>
      </a:accent4>
      <a:accent5>
        <a:srgbClr val="AAE2E2"/>
      </a:accent5>
      <a:accent6>
        <a:srgbClr val="E7E75C"/>
      </a:accent6>
      <a:hlink>
        <a:srgbClr val="FF66CC"/>
      </a:hlink>
      <a:folHlink>
        <a:srgbClr val="99CCFF"/>
      </a:folHlink>
    </a:clrScheme>
    <a:fontScheme name="1_BUBBL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UBBLES 1">
        <a:dk1>
          <a:srgbClr val="000080"/>
        </a:dk1>
        <a:lt1>
          <a:srgbClr val="FFFFFF"/>
        </a:lt1>
        <a:dk2>
          <a:srgbClr val="6699FF"/>
        </a:dk2>
        <a:lt2>
          <a:srgbClr val="00FFCC"/>
        </a:lt2>
        <a:accent1>
          <a:srgbClr val="00CCCC"/>
        </a:accent1>
        <a:accent2>
          <a:srgbClr val="FFFF66"/>
        </a:accent2>
        <a:accent3>
          <a:srgbClr val="B8CAFF"/>
        </a:accent3>
        <a:accent4>
          <a:srgbClr val="DADADA"/>
        </a:accent4>
        <a:accent5>
          <a:srgbClr val="AAE2E2"/>
        </a:accent5>
        <a:accent6>
          <a:srgbClr val="E7E75C"/>
        </a:accent6>
        <a:hlink>
          <a:srgbClr val="FF66CC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UBBLES 2">
        <a:dk1>
          <a:srgbClr val="000000"/>
        </a:dk1>
        <a:lt1>
          <a:srgbClr val="FFFFFF"/>
        </a:lt1>
        <a:dk2>
          <a:srgbClr val="0000CC"/>
        </a:dk2>
        <a:lt2>
          <a:srgbClr val="CCCCFF"/>
        </a:lt2>
        <a:accent1>
          <a:srgbClr val="00CCCC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AAE2E2"/>
        </a:accent5>
        <a:accent6>
          <a:srgbClr val="E7E75C"/>
        </a:accent6>
        <a:hlink>
          <a:srgbClr val="FF33CC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UBBLES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B2B2B2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555555"/>
        </a:accent6>
        <a:hlink>
          <a:srgbClr val="86868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1170</TotalTime>
  <Words>306</Words>
  <Application>Microsoft Office PowerPoint</Application>
  <PresentationFormat>Экран (4:3)</PresentationFormat>
  <Paragraphs>52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Тема Office</vt:lpstr>
      <vt:lpstr>1_BUBBLES</vt:lpstr>
      <vt:lpstr>1_Тема Office</vt:lpstr>
      <vt:lpstr>2_Тема Office</vt:lpstr>
      <vt:lpstr>3_Тема Office</vt:lpstr>
      <vt:lpstr>4_Тема Office</vt:lpstr>
      <vt:lpstr>Проект «Край родной, навек любимый»</vt:lpstr>
      <vt:lpstr>Пусть мне твердят, что есть края иные, Что в мире есть иная красота. А я люблю свои места, родные, Свои родные, милые места.                М. Пляцковский.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Верченко</cp:lastModifiedBy>
  <cp:revision>32</cp:revision>
  <dcterms:created xsi:type="dcterms:W3CDTF">2014-08-08T16:01:14Z</dcterms:created>
  <dcterms:modified xsi:type="dcterms:W3CDTF">2018-02-16T06:52:18Z</dcterms:modified>
</cp:coreProperties>
</file>